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792" r:id="rId1"/>
  </p:sldMasterIdLst>
  <p:notesMasterIdLst>
    <p:notesMasterId r:id="rId14"/>
  </p:notesMasterIdLst>
  <p:sldIdLst>
    <p:sldId id="256" r:id="rId2"/>
    <p:sldId id="257" r:id="rId3"/>
    <p:sldId id="261" r:id="rId4"/>
    <p:sldId id="259" r:id="rId5"/>
    <p:sldId id="263" r:id="rId6"/>
    <p:sldId id="275" r:id="rId7"/>
    <p:sldId id="276" r:id="rId8"/>
    <p:sldId id="268" r:id="rId9"/>
    <p:sldId id="274" r:id="rId10"/>
    <p:sldId id="267" r:id="rId11"/>
    <p:sldId id="277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59"/>
    <p:restoredTop sz="94612"/>
  </p:normalViewPr>
  <p:slideViewPr>
    <p:cSldViewPr snapToGrid="0" snapToObjects="1">
      <p:cViewPr varScale="1">
        <p:scale>
          <a:sx n="120" d="100"/>
          <a:sy n="120" d="100"/>
        </p:scale>
        <p:origin x="18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2A97FD-4B57-764D-93A0-D680EC949FEA}" type="datetimeFigureOut">
              <a:rPr kumimoji="1" lang="ko-KR" altLang="en-US" smtClean="0"/>
              <a:t>2015. 11. 29.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995734-BADE-F24A-A0CD-1DA15B63E15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35922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4" y="2514601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4" y="4777381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1" y="4323812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4529542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9064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4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31781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3244141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50" y="609600"/>
            <a:ext cx="839392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5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4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8" y="31781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3244141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2146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2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9637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50" y="609600"/>
            <a:ext cx="839392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389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4393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475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3" y="627407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7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97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643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4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31781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3244141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172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787784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3079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4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30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5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4" y="787784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192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649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7124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4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90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4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71437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249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557A-7053-4340-A874-8AB926A8EDA1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7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4" y="498308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8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2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5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6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3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2557A-7053-4340-A874-8AB926A8EDA1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4" y="6135810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4" y="787784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0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93" r:id="rId1"/>
    <p:sldLayoutId id="2147484794" r:id="rId2"/>
    <p:sldLayoutId id="2147484795" r:id="rId3"/>
    <p:sldLayoutId id="2147484796" r:id="rId4"/>
    <p:sldLayoutId id="2147484797" r:id="rId5"/>
    <p:sldLayoutId id="2147484798" r:id="rId6"/>
    <p:sldLayoutId id="2147484799" r:id="rId7"/>
    <p:sldLayoutId id="2147484800" r:id="rId8"/>
    <p:sldLayoutId id="2147484801" r:id="rId9"/>
    <p:sldLayoutId id="2147484802" r:id="rId10"/>
    <p:sldLayoutId id="2147484803" r:id="rId11"/>
    <p:sldLayoutId id="2147484804" r:id="rId12"/>
    <p:sldLayoutId id="2147484805" r:id="rId13"/>
    <p:sldLayoutId id="2147484806" r:id="rId14"/>
    <p:sldLayoutId id="2147484807" r:id="rId15"/>
    <p:sldLayoutId id="2147484808" r:id="rId16"/>
  </p:sldLayoutIdLst>
  <p:txStyles>
    <p:titleStyle>
      <a:lvl1pPr algn="l" defTabSz="457189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sual-paradigm.com/features/" TargetMode="External"/><Relationship Id="rId4" Type="http://schemas.openxmlformats.org/officeDocument/2006/relationships/hyperlink" Target="http://www.visual-paradigm.com/download/community.js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visual-paradigm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</a:t>
            </a:r>
            <a:r>
              <a:rPr lang="ko-KR" altLang="en-US" dirty="0" smtClean="0"/>
              <a:t>로 만들어보는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>Web API - #4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 Open</a:t>
            </a:r>
            <a:r>
              <a:rPr lang="ko-KR" altLang="en-US" dirty="0" smtClean="0"/>
              <a:t> </a:t>
            </a:r>
            <a:r>
              <a:rPr lang="en-US" dirty="0" smtClean="0"/>
              <a:t>Source </a:t>
            </a:r>
            <a:r>
              <a:rPr lang="ko-KR" altLang="en-US" dirty="0" smtClean="0"/>
              <a:t>스터디 모임</a:t>
            </a:r>
            <a:endParaRPr lang="en-US" altLang="ko-KR" dirty="0" smtClean="0"/>
          </a:p>
          <a:p>
            <a:r>
              <a:rPr lang="ko-KR" altLang="en-US" dirty="0" smtClean="0"/>
              <a:t>김만수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39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6" y="0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4</a:t>
            </a:r>
            <a:r>
              <a:rPr lang="ko-KR" altLang="en-US" dirty="0" smtClean="0"/>
              <a:t> </a:t>
            </a:r>
            <a:r>
              <a:rPr lang="ko-KR" altLang="en-US" dirty="0" smtClean="0"/>
              <a:t>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 smtClean="0"/>
              <a:t>재 설계 된 </a:t>
            </a:r>
            <a:r>
              <a:rPr lang="en-US" altLang="ko-KR" dirty="0" err="1" smtClean="0"/>
              <a:t>cc</a:t>
            </a:r>
            <a:r>
              <a:rPr lang="en-US" altLang="ko-KR" dirty="0" err="1" smtClean="0"/>
              <a:t>WebServerAPI</a:t>
            </a:r>
            <a:r>
              <a:rPr lang="en-US" altLang="ko-KR" dirty="0" smtClean="0"/>
              <a:t> Class Diagram</a:t>
            </a:r>
            <a:endParaRPr 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269" y="1078459"/>
            <a:ext cx="7959543" cy="5779541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1531088" y="2668772"/>
            <a:ext cx="1605517" cy="135033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7272670" y="3147237"/>
            <a:ext cx="680484" cy="10207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7676707" y="2498650"/>
            <a:ext cx="680484" cy="46783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3657600" y="1078459"/>
            <a:ext cx="3615070" cy="102678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55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662" y="85060"/>
            <a:ext cx="3673072" cy="128089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4</a:t>
            </a:r>
            <a:r>
              <a:rPr lang="ko-KR" altLang="en-US" dirty="0" smtClean="0"/>
              <a:t> </a:t>
            </a:r>
            <a:r>
              <a:rPr lang="ko-KR" altLang="en-US" dirty="0" smtClean="0"/>
              <a:t>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err="1"/>
              <a:t>ccRESTfulChattingAPI</a:t>
            </a:r>
            <a:endParaRPr 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798" y="2470150"/>
            <a:ext cx="1574800" cy="28321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733" y="0"/>
            <a:ext cx="82332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76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4</a:t>
            </a:r>
            <a:r>
              <a:rPr lang="ko-KR" altLang="en-US" dirty="0" smtClean="0"/>
              <a:t> </a:t>
            </a:r>
            <a:r>
              <a:rPr lang="ko-KR" altLang="en-US" dirty="0" smtClean="0"/>
              <a:t>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 smtClean="0"/>
              <a:t>실습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Web API </a:t>
            </a:r>
            <a:r>
              <a:rPr lang="ko-KR" altLang="en-US" dirty="0" smtClean="0"/>
              <a:t>만들어 보기</a:t>
            </a:r>
            <a:r>
              <a:rPr lang="is-IS" altLang="ko-KR" smtClean="0"/>
              <a:t>…</a:t>
            </a:r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56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순서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스터디 소개</a:t>
            </a:r>
          </a:p>
          <a:p>
            <a:pPr lvl="1"/>
            <a:r>
              <a:rPr lang="ko-KR" altLang="en-US" dirty="0" smtClean="0"/>
              <a:t>목표</a:t>
            </a:r>
          </a:p>
          <a:p>
            <a:pPr lvl="1"/>
            <a:r>
              <a:rPr lang="ko-KR" altLang="en-US" dirty="0" smtClean="0"/>
              <a:t>일정</a:t>
            </a:r>
          </a:p>
          <a:p>
            <a:pPr lvl="1"/>
            <a:endParaRPr lang="ko-KR" altLang="en-US" dirty="0" smtClean="0"/>
          </a:p>
          <a:p>
            <a:r>
              <a:rPr lang="ko-KR" altLang="en-US" dirty="0" smtClean="0"/>
              <a:t>제 </a:t>
            </a:r>
            <a:r>
              <a:rPr lang="en-US" altLang="ko-KR" dirty="0" smtClean="0"/>
              <a:t>4</a:t>
            </a:r>
            <a:r>
              <a:rPr lang="ko-KR" altLang="en-US" dirty="0" smtClean="0"/>
              <a:t> 강의</a:t>
            </a:r>
            <a:endParaRPr lang="en-US" dirty="0" smtClean="0"/>
          </a:p>
          <a:p>
            <a:pPr lvl="1"/>
            <a:r>
              <a:rPr lang="en-US" dirty="0" err="1" smtClean="0"/>
              <a:t>RESTful</a:t>
            </a:r>
            <a:r>
              <a:rPr lang="en-US" dirty="0" smtClean="0"/>
              <a:t> API </a:t>
            </a:r>
            <a:r>
              <a:rPr lang="ko-KR" altLang="en-US" dirty="0" smtClean="0"/>
              <a:t>소개</a:t>
            </a:r>
          </a:p>
          <a:p>
            <a:pPr lvl="1"/>
            <a:r>
              <a:rPr lang="en-US" altLang="ko-KR" dirty="0"/>
              <a:t>Xml </a:t>
            </a:r>
            <a:r>
              <a:rPr lang="ko-KR" altLang="en-US" dirty="0"/>
              <a:t>및</a:t>
            </a:r>
            <a:r>
              <a:rPr lang="en-US" altLang="ko-KR" dirty="0"/>
              <a:t> </a:t>
            </a:r>
            <a:r>
              <a:rPr lang="en-US" altLang="ko-KR" dirty="0" err="1"/>
              <a:t>Json</a:t>
            </a:r>
            <a:r>
              <a:rPr lang="en-US" altLang="ko-KR" dirty="0"/>
              <a:t> Parser </a:t>
            </a:r>
            <a:r>
              <a:rPr lang="ko-KR" altLang="en-US" dirty="0"/>
              <a:t>소개 및 포팅</a:t>
            </a:r>
          </a:p>
          <a:p>
            <a:pPr lvl="1"/>
            <a:r>
              <a:rPr lang="en-US" altLang="ko-KR" dirty="0"/>
              <a:t>Chatting Web API</a:t>
            </a:r>
            <a:r>
              <a:rPr lang="ko-KR" altLang="en-US" dirty="0"/>
              <a:t> 설계</a:t>
            </a:r>
          </a:p>
          <a:p>
            <a:pPr lvl="1"/>
            <a:r>
              <a:rPr lang="ko-KR" altLang="en-US" dirty="0" smtClean="0"/>
              <a:t>실습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50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</a:t>
            </a:r>
            <a:r>
              <a:rPr lang="ko-KR" altLang="en-US" dirty="0" smtClean="0"/>
              <a:t>로 만들어보는 </a:t>
            </a:r>
            <a:r>
              <a:rPr lang="en-US" altLang="ko-KR" dirty="0" smtClean="0"/>
              <a:t>Web API </a:t>
            </a:r>
            <a:r>
              <a:rPr lang="ko-KR" altLang="en-US" dirty="0" smtClean="0"/>
              <a:t>소개</a:t>
            </a:r>
            <a:r>
              <a:rPr lang="en-US" altLang="ko-KR" dirty="0" smtClean="0"/>
              <a:t>(1/2)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목표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err="1" smtClean="0"/>
              <a:t>bootst</a:t>
            </a:r>
            <a:r>
              <a:rPr lang="en-US" altLang="ko-KR" dirty="0" smtClean="0"/>
              <a:t> C++ Library </a:t>
            </a:r>
            <a:r>
              <a:rPr lang="ko-KR" altLang="en-US" dirty="0" smtClean="0"/>
              <a:t>기반</a:t>
            </a:r>
            <a:endParaRPr lang="en-US" altLang="ko-KR" dirty="0" smtClean="0"/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Win32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Linux</a:t>
            </a:r>
            <a:r>
              <a:rPr lang="ko-KR" altLang="en-US" dirty="0" smtClean="0"/>
              <a:t>를 지원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err="1" smtClean="0"/>
              <a:t>RESTful</a:t>
            </a:r>
            <a:r>
              <a:rPr lang="en-US" altLang="ko-KR" dirty="0" smtClean="0"/>
              <a:t> </a:t>
            </a:r>
            <a:r>
              <a:rPr lang="ko-KR" altLang="en-US" dirty="0" smtClean="0"/>
              <a:t>기반 </a:t>
            </a:r>
            <a:r>
              <a:rPr lang="en-US" altLang="ko-KR" dirty="0" smtClean="0"/>
              <a:t>Web API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 </a:t>
            </a:r>
            <a:r>
              <a:rPr lang="ko-KR" altLang="en-US" dirty="0" smtClean="0"/>
              <a:t>및 구현</a:t>
            </a:r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Web API</a:t>
            </a:r>
            <a:r>
              <a:rPr lang="ko-KR" altLang="en-US" dirty="0" smtClean="0"/>
              <a:t>기반 </a:t>
            </a:r>
            <a:r>
              <a:rPr lang="en-US" altLang="ko-KR" dirty="0" err="1" smtClean="0"/>
              <a:t>IoT</a:t>
            </a:r>
            <a:r>
              <a:rPr lang="en-US" altLang="ko-KR" dirty="0" smtClean="0"/>
              <a:t> Device Manager</a:t>
            </a:r>
            <a:endParaRPr lang="ko-KR" altLang="en-US" dirty="0" smtClean="0"/>
          </a:p>
          <a:p>
            <a:pPr marL="800088" lvl="1" indent="-342900">
              <a:buFont typeface="+mj-lt"/>
              <a:buAutoNum type="arabicPeriod"/>
            </a:pPr>
            <a:r>
              <a:rPr lang="en-US" altLang="ko-KR" dirty="0" smtClean="0"/>
              <a:t>PC</a:t>
            </a:r>
            <a:r>
              <a:rPr lang="ko-KR" altLang="en-US" dirty="0" smtClean="0"/>
              <a:t> 및 </a:t>
            </a:r>
            <a:r>
              <a:rPr lang="en-US" altLang="ko-KR" dirty="0" smtClean="0"/>
              <a:t>JavaScript</a:t>
            </a:r>
            <a:r>
              <a:rPr lang="ko-KR" altLang="en-US" dirty="0" smtClean="0"/>
              <a:t>기반 </a:t>
            </a:r>
            <a:r>
              <a:rPr lang="en-US" altLang="ko-KR" dirty="0" smtClean="0"/>
              <a:t>Example App </a:t>
            </a:r>
            <a:r>
              <a:rPr lang="ko-KR" altLang="en-US" dirty="0" smtClean="0"/>
              <a:t>구현</a:t>
            </a:r>
            <a:endParaRPr lang="en-US" altLang="ko-KR" dirty="0" smtClean="0"/>
          </a:p>
          <a:p>
            <a:pPr marL="800088" lvl="1" indent="-342900">
              <a:buFont typeface="+mj-lt"/>
              <a:buAutoNum type="arabicPeriod"/>
            </a:pPr>
            <a:endParaRPr lang="ko-KR" altLang="en-US" dirty="0" smtClean="0"/>
          </a:p>
          <a:p>
            <a:pPr lvl="1"/>
            <a:endParaRPr lang="ko-KR" alt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13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</a:t>
            </a:r>
            <a:r>
              <a:rPr lang="ko-KR" altLang="en-US" dirty="0" smtClean="0"/>
              <a:t>로 만들어보는 </a:t>
            </a:r>
            <a:r>
              <a:rPr lang="en-US" altLang="ko-KR" dirty="0" smtClean="0"/>
              <a:t>Web API </a:t>
            </a:r>
            <a:r>
              <a:rPr lang="ko-KR" altLang="en-US" dirty="0" smtClean="0"/>
              <a:t>소개 </a:t>
            </a:r>
            <a:r>
              <a:rPr lang="en-US" altLang="ko-KR" dirty="0" smtClean="0"/>
              <a:t>-</a:t>
            </a:r>
            <a:r>
              <a:rPr lang="ko-KR" altLang="en-US" dirty="0" smtClean="0"/>
              <a:t> 일정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일정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943999"/>
              </p:ext>
            </p:extLst>
          </p:nvPr>
        </p:nvGraphicFramePr>
        <p:xfrm>
          <a:off x="2656688" y="2909891"/>
          <a:ext cx="4405015" cy="341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853"/>
                <a:gridCol w="373616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/>
                        <a:t>날짜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 smtClean="0"/>
                        <a:t>내용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10/11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ko-KR" altLang="en-US" sz="1400" baseline="0" dirty="0" smtClean="0"/>
                        <a:t>스터디 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Web Server </a:t>
                      </a:r>
                      <a:r>
                        <a:rPr lang="ko-KR" altLang="en-US" sz="1400" dirty="0" smtClean="0"/>
                        <a:t>구조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Mongoose Server </a:t>
                      </a:r>
                      <a:r>
                        <a:rPr lang="ko-KR" altLang="en-US" sz="1400" dirty="0" smtClean="0"/>
                        <a:t>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10/25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Boost</a:t>
                      </a:r>
                      <a:r>
                        <a:rPr lang="en-US" sz="1400" baseline="0" dirty="0" smtClean="0"/>
                        <a:t> C++ Library </a:t>
                      </a:r>
                      <a:r>
                        <a:rPr lang="ko-KR" altLang="en-US" sz="1400" baseline="0" dirty="0" smtClean="0"/>
                        <a:t>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baseline="0" dirty="0" smtClean="0"/>
                        <a:t>Component Diagram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baseline="0" dirty="0" smtClean="0"/>
                        <a:t>Core API </a:t>
                      </a:r>
                      <a:r>
                        <a:rPr lang="ko-KR" altLang="en-US" sz="1400" baseline="0" dirty="0" smtClean="0"/>
                        <a:t>설계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11/08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Core API </a:t>
                      </a:r>
                      <a:r>
                        <a:rPr lang="ko-KR" altLang="en-US" sz="1400" dirty="0" smtClean="0"/>
                        <a:t>구현</a:t>
                      </a:r>
                      <a:endParaRPr lang="en-US" sz="1400" dirty="0" smtClean="0"/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Common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Web Server </a:t>
                      </a:r>
                      <a:r>
                        <a:rPr lang="ko-KR" altLang="en-US" sz="1400" dirty="0" smtClean="0"/>
                        <a:t>설계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ko-KR" altLang="en-US" sz="1400" dirty="0" smtClean="0"/>
                        <a:t>리뷰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Common Web</a:t>
                      </a:r>
                      <a:r>
                        <a:rPr lang="en-US" altLang="ko-KR" sz="1400" baseline="0" dirty="0" smtClean="0"/>
                        <a:t> Server </a:t>
                      </a:r>
                      <a:r>
                        <a:rPr lang="ko-KR" altLang="en-US" sz="1400" baseline="0" dirty="0" smtClean="0"/>
                        <a:t>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baseline="0" dirty="0" smtClean="0"/>
                        <a:t>Mongoose Server </a:t>
                      </a:r>
                      <a:r>
                        <a:rPr lang="ko-KR" altLang="en-US" sz="1400" baseline="0" dirty="0" smtClean="0"/>
                        <a:t>포팅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689655"/>
              </p:ext>
            </p:extLst>
          </p:nvPr>
        </p:nvGraphicFramePr>
        <p:xfrm>
          <a:off x="7245286" y="2909891"/>
          <a:ext cx="4405015" cy="372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853"/>
                <a:gridCol w="373616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 smtClean="0"/>
                        <a:t>날짜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400" dirty="0" smtClean="0"/>
                        <a:t>내용</a:t>
                      </a:r>
                      <a:endParaRPr lang="en-US" sz="14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11/29</a:t>
                      </a:r>
                      <a:endParaRPr lang="en-US" sz="140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err="1" smtClean="0"/>
                        <a:t>RESTful</a:t>
                      </a:r>
                      <a:r>
                        <a:rPr lang="en-US" altLang="ko-KR" sz="1400" dirty="0" smtClean="0"/>
                        <a:t> API </a:t>
                      </a:r>
                      <a:r>
                        <a:rPr lang="ko-KR" altLang="en-US" sz="1400" dirty="0" smtClean="0"/>
                        <a:t>소개</a:t>
                      </a:r>
                      <a:endParaRPr lang="en-US" altLang="ko-KR" sz="1400" dirty="0" smtClean="0"/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Xml </a:t>
                      </a:r>
                      <a:r>
                        <a:rPr lang="ko-KR" altLang="en-US" sz="1400" dirty="0" smtClean="0"/>
                        <a:t>및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en-US" altLang="ko-KR" sz="1400" dirty="0" err="1" smtClean="0"/>
                        <a:t>Json</a:t>
                      </a:r>
                      <a:r>
                        <a:rPr lang="en-US" altLang="ko-KR" sz="1400" dirty="0" smtClean="0"/>
                        <a:t> Parser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소개 및 포팅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Chatting</a:t>
                      </a:r>
                      <a:r>
                        <a:rPr lang="en-US" altLang="ko-KR" sz="1400" baseline="0" dirty="0" smtClean="0"/>
                        <a:t> Web API</a:t>
                      </a:r>
                      <a:r>
                        <a:rPr lang="ko-KR" altLang="en-US" sz="1400" baseline="0" dirty="0" smtClean="0"/>
                        <a:t> 설계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baseline="0" dirty="0" smtClean="0"/>
                        <a:t>실습</a:t>
                      </a:r>
                      <a:endParaRPr lang="en-US" altLang="ko-KR" sz="1400" baseline="0" dirty="0" smtClean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12/06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altLang="ko-KR" sz="1400" dirty="0" smtClean="0"/>
                        <a:t>Chatting Web API </a:t>
                      </a:r>
                      <a:r>
                        <a:rPr lang="ko-KR" altLang="en-US" sz="1400" dirty="0" smtClean="0"/>
                        <a:t>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smtClean="0"/>
                        <a:t>Client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구현</a:t>
                      </a:r>
                      <a:r>
                        <a:rPr lang="en-US" altLang="ko-KR" sz="1400" baseline="0" dirty="0" smtClean="0"/>
                        <a:t> </a:t>
                      </a:r>
                      <a:r>
                        <a:rPr lang="ko-KR" altLang="en-US" sz="1400" baseline="0" dirty="0" smtClean="0"/>
                        <a:t>및 연동 시험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12/13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400" dirty="0" err="1" smtClean="0"/>
                        <a:t>IoT</a:t>
                      </a:r>
                      <a:r>
                        <a:rPr lang="en-US" sz="1400" dirty="0" smtClean="0"/>
                        <a:t> Device Manager </a:t>
                      </a:r>
                      <a:r>
                        <a:rPr lang="ko-KR" altLang="en-US" sz="1400" dirty="0" smtClean="0"/>
                        <a:t>설계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동작 시나리오 소개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err="1" smtClean="0"/>
                        <a:t>IoT</a:t>
                      </a:r>
                      <a:r>
                        <a:rPr lang="en-US" sz="1400" baseline="0" dirty="0" smtClean="0"/>
                        <a:t> Device Manager </a:t>
                      </a:r>
                      <a:r>
                        <a:rPr lang="ko-KR" altLang="en-US" sz="1400" baseline="0" dirty="0" smtClean="0"/>
                        <a:t>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smtClean="0"/>
                        <a:t>12/20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샘플 </a:t>
                      </a:r>
                      <a:r>
                        <a:rPr lang="en-US" altLang="ko-KR" sz="1400" dirty="0" smtClean="0"/>
                        <a:t>Device</a:t>
                      </a:r>
                      <a:r>
                        <a:rPr lang="ko-KR" altLang="en-US" sz="1400" dirty="0" smtClean="0"/>
                        <a:t> 설계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ko-KR" altLang="en-US" sz="1400" dirty="0" smtClean="0"/>
                        <a:t>및 구현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dirty="0" err="1" smtClean="0"/>
                        <a:t>IoT</a:t>
                      </a:r>
                      <a:r>
                        <a:rPr lang="en-US" sz="1400" dirty="0" smtClean="0"/>
                        <a:t> Device Manager </a:t>
                      </a:r>
                      <a:r>
                        <a:rPr lang="ko-KR" altLang="en-US" sz="1400" dirty="0" smtClean="0"/>
                        <a:t>연동</a:t>
                      </a:r>
                      <a:endParaRPr lang="en-US" sz="1400" dirty="0" smtClean="0"/>
                    </a:p>
                    <a:p>
                      <a:pPr marL="342900" indent="-342900">
                        <a:buAutoNum type="arabicPeriod"/>
                      </a:pPr>
                      <a:r>
                        <a:rPr lang="ko-KR" altLang="en-US" sz="1400" dirty="0" smtClean="0"/>
                        <a:t>실습</a:t>
                      </a:r>
                      <a:endParaRPr lang="en-US" sz="1400" dirty="0"/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852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4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REST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4" y="2133599"/>
            <a:ext cx="11696862" cy="4608723"/>
          </a:xfrm>
        </p:spPr>
        <p:txBody>
          <a:bodyPr>
            <a:normAutofit/>
          </a:bodyPr>
          <a:lstStyle/>
          <a:p>
            <a:r>
              <a:rPr lang="en-US" altLang="ko-KR" sz="1600" dirty="0" smtClean="0">
                <a:latin typeface="Nanum Gothic" charset="-127"/>
                <a:ea typeface="Nanum Gothic" charset="-127"/>
                <a:cs typeface="Nanum Gothic" charset="-127"/>
              </a:rPr>
              <a:t>REST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: Representational safe transfer</a:t>
            </a:r>
          </a:p>
          <a:p>
            <a:r>
              <a:rPr lang="en-US" altLang="ko-KR" sz="1600" dirty="0" smtClean="0">
                <a:latin typeface="Nanum Gothic" charset="-127"/>
                <a:ea typeface="Nanum Gothic" charset="-127"/>
                <a:cs typeface="Nanum Gothic" charset="-127"/>
              </a:rPr>
              <a:t>REST</a:t>
            </a:r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는 </a:t>
            </a:r>
            <a:r>
              <a:rPr lang="en-US" altLang="ko-KR" sz="1600" dirty="0" smtClean="0">
                <a:latin typeface="Nanum Gothic" charset="-127"/>
                <a:ea typeface="Nanum Gothic" charset="-127"/>
                <a:cs typeface="Nanum Gothic" charset="-127"/>
              </a:rPr>
              <a:t>Web</a:t>
            </a:r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의 창시자</a:t>
            </a:r>
            <a:r>
              <a:rPr lang="en-US" altLang="ko-KR" sz="1600" dirty="0" smtClean="0">
                <a:latin typeface="Nanum Gothic" charset="-127"/>
                <a:ea typeface="Nanum Gothic" charset="-127"/>
                <a:cs typeface="Nanum Gothic" charset="-127"/>
              </a:rPr>
              <a:t>(HTTP)</a:t>
            </a:r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 중의 한 사람인 </a:t>
            </a:r>
            <a:r>
              <a:rPr lang="en-US" altLang="ko-KR" sz="1600" dirty="0" smtClean="0">
                <a:latin typeface="Nanum Gothic" charset="-127"/>
                <a:ea typeface="Nanum Gothic" charset="-127"/>
                <a:cs typeface="Nanum Gothic" charset="-127"/>
              </a:rPr>
              <a:t>Roy Fielding</a:t>
            </a:r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의 </a:t>
            </a:r>
            <a:r>
              <a:rPr lang="en-US" altLang="ko-KR" sz="1600" dirty="0" smtClean="0">
                <a:latin typeface="Nanum Gothic" charset="-127"/>
                <a:ea typeface="Nanum Gothic" charset="-127"/>
                <a:cs typeface="Nanum Gothic" charset="-127"/>
              </a:rPr>
              <a:t>2000 </a:t>
            </a:r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년 논문에서 소개</a:t>
            </a:r>
          </a:p>
          <a:p>
            <a:r>
              <a:rPr lang="en-US" altLang="ko-KR" sz="1600" dirty="0" smtClean="0">
                <a:latin typeface="Nanum Gothic" charset="-127"/>
                <a:ea typeface="Nanum Gothic" charset="-127"/>
                <a:cs typeface="Nanum Gothic" charset="-127"/>
              </a:rPr>
              <a:t>REST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의 기본 원칙을 성실히 지킨 서비스 디자인은 “</a:t>
            </a:r>
            <a:r>
              <a:rPr lang="en-US" altLang="ko-KR" sz="1600" dirty="0" err="1">
                <a:latin typeface="Nanum Gothic" charset="-127"/>
                <a:ea typeface="Nanum Gothic" charset="-127"/>
                <a:cs typeface="Nanum Gothic" charset="-127"/>
              </a:rPr>
              <a:t>RESTful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하다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.” 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라고 흔히 표현</a:t>
            </a:r>
            <a:endParaRPr lang="ko-KR" altLang="en-US" sz="16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REST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는 최근의 모바일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, 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웹 서비스 아키텍처로서 아주 중요한 </a:t>
            </a:r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역할</a:t>
            </a:r>
            <a:endParaRPr lang="en-US" altLang="ko-KR" sz="16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REST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는 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SOAP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이 서비스 지향 구조인 것과 달리 자원지향구조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(ROA: Resource Oriented Architecture)</a:t>
            </a:r>
          </a:p>
          <a:p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웹 사이트의 컨텐츠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(Text, 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이미지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, 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동영상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), DB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의 내용 등을 전부 하나의 자원으로 파악하여 각 자원의 고유한 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URI(Uniform Resource Identifier)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를 부여</a:t>
            </a:r>
          </a:p>
          <a:p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자원에 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대한 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CRUD(Create, Read, Update, Delete</a:t>
            </a:r>
            <a:r>
              <a:rPr lang="en-US" altLang="ko-KR" sz="1600" dirty="0" smtClean="0"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을 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HTTP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의 기본 명령어인 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POST, GET, PUT, DELETE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를 통해 </a:t>
            </a:r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처리</a:t>
            </a:r>
            <a:endParaRPr lang="en-US" altLang="ko-KR" sz="1600" dirty="0" smtClean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3867"/>
              </p:ext>
            </p:extLst>
          </p:nvPr>
        </p:nvGraphicFramePr>
        <p:xfrm>
          <a:off x="3785285" y="5218322"/>
          <a:ext cx="475494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980"/>
                <a:gridCol w="1584980"/>
                <a:gridCol w="1584980"/>
              </a:tblGrid>
              <a:tr h="2691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Method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CRUD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SQL</a:t>
                      </a:r>
                      <a:endParaRPr lang="ko-KR" altLang="en-US" sz="1400" dirty="0"/>
                    </a:p>
                  </a:txBody>
                  <a:tcPr/>
                </a:tc>
              </a:tr>
              <a:tr h="3010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POST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</a:rPr>
                        <a:t>C</a:t>
                      </a:r>
                      <a:r>
                        <a:rPr lang="en-US" altLang="ko-KR" sz="1400" dirty="0" smtClean="0"/>
                        <a:t>rete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INSERT</a:t>
                      </a:r>
                      <a:endParaRPr lang="ko-KR" altLang="en-US" sz="1400" dirty="0"/>
                    </a:p>
                  </a:txBody>
                  <a:tcPr/>
                </a:tc>
              </a:tr>
              <a:tr h="3010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GET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</a:rPr>
                        <a:t>R</a:t>
                      </a:r>
                      <a:r>
                        <a:rPr lang="en-US" altLang="ko-KR" sz="1400" dirty="0" smtClean="0"/>
                        <a:t>ead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SELECT</a:t>
                      </a:r>
                      <a:endParaRPr lang="ko-KR" altLang="en-US" sz="1400" dirty="0"/>
                    </a:p>
                  </a:txBody>
                  <a:tcPr/>
                </a:tc>
              </a:tr>
              <a:tr h="3010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PUT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</a:rPr>
                        <a:t>U</a:t>
                      </a:r>
                      <a:r>
                        <a:rPr lang="en-US" altLang="ko-KR" sz="1400" dirty="0" smtClean="0"/>
                        <a:t>pdate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UPDATE</a:t>
                      </a:r>
                      <a:endParaRPr lang="ko-KR" altLang="en-US" sz="1400" dirty="0"/>
                    </a:p>
                  </a:txBody>
                  <a:tcPr/>
                </a:tc>
              </a:tr>
              <a:tr h="3010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DELETE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 smtClean="0">
                          <a:solidFill>
                            <a:srgbClr val="FF0000"/>
                          </a:solidFill>
                        </a:rPr>
                        <a:t>D</a:t>
                      </a:r>
                      <a:r>
                        <a:rPr lang="en-US" altLang="ko-KR" sz="1400" dirty="0" smtClean="0"/>
                        <a:t>elete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/>
                        <a:t>DELETE</a:t>
                      </a:r>
                      <a:endParaRPr lang="ko-KR" alt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264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4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REST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4" y="2133599"/>
            <a:ext cx="5761012" cy="4608723"/>
          </a:xfrm>
        </p:spPr>
        <p:txBody>
          <a:bodyPr>
            <a:normAutofit/>
          </a:bodyPr>
          <a:lstStyle/>
          <a:p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REST 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구조 스타일에 적합한 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Web API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를 </a:t>
            </a:r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REST AP</a:t>
            </a:r>
          </a:p>
          <a:p>
            <a:r>
              <a:rPr lang="en-US" altLang="ko-KR" sz="1600" dirty="0">
                <a:latin typeface="Nanum Gothic" charset="-127"/>
                <a:ea typeface="Nanum Gothic" charset="-127"/>
                <a:cs typeface="Nanum Gothic" charset="-127"/>
              </a:rPr>
              <a:t>REST API </a:t>
            </a:r>
            <a:r>
              <a:rPr lang="ko-KR" altLang="en-US" sz="1600" dirty="0">
                <a:latin typeface="Nanum Gothic" charset="-127"/>
                <a:ea typeface="Nanum Gothic" charset="-127"/>
                <a:cs typeface="Nanum Gothic" charset="-127"/>
              </a:rPr>
              <a:t>정보제공 방식</a:t>
            </a:r>
          </a:p>
          <a:p>
            <a:pPr lvl="1"/>
            <a:r>
              <a:rPr lang="en-US" altLang="ko-KR" sz="1400" dirty="0">
                <a:latin typeface="Nanum Gothic" charset="-127"/>
                <a:ea typeface="Nanum Gothic" charset="-127"/>
                <a:cs typeface="Nanum Gothic" charset="-127"/>
              </a:rPr>
              <a:t>XML</a:t>
            </a:r>
          </a:p>
          <a:p>
            <a:pPr lvl="1"/>
            <a:r>
              <a:rPr lang="en-US" altLang="ko-KR" sz="1400" dirty="0">
                <a:latin typeface="Nanum Gothic" charset="-127"/>
                <a:ea typeface="Nanum Gothic" charset="-127"/>
                <a:cs typeface="Nanum Gothic" charset="-127"/>
              </a:rPr>
              <a:t>JSON</a:t>
            </a:r>
          </a:p>
          <a:p>
            <a:pPr lvl="1"/>
            <a:r>
              <a:rPr lang="en-US" altLang="ko-KR" sz="1400" dirty="0" smtClean="0">
                <a:latin typeface="Nanum Gothic" charset="-127"/>
                <a:ea typeface="Nanum Gothic" charset="-127"/>
                <a:cs typeface="Nanum Gothic" charset="-127"/>
              </a:rPr>
              <a:t>RSS</a:t>
            </a:r>
            <a:endParaRPr lang="ko-KR" altLang="en-US" sz="14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ko-KR" altLang="en-US" dirty="0" smtClean="0">
                <a:latin typeface="Nanum Gothic" charset="-127"/>
                <a:ea typeface="Nanum Gothic" charset="-127"/>
                <a:cs typeface="Nanum Gothic" charset="-127"/>
              </a:rPr>
              <a:t>장점</a:t>
            </a:r>
            <a:endParaRPr lang="en-US" altLang="ko-KR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lvl="1"/>
            <a:r>
              <a:rPr lang="ko-KR" altLang="en-US" dirty="0">
                <a:latin typeface="Nanum Gothic" charset="-127"/>
                <a:ea typeface="Nanum Gothic" charset="-127"/>
                <a:cs typeface="Nanum Gothic" charset="-127"/>
              </a:rPr>
              <a:t>기존의 웹 인프라를 그대로 </a:t>
            </a:r>
            <a:r>
              <a:rPr lang="ko-KR" altLang="en-US" dirty="0" smtClean="0">
                <a:latin typeface="Nanum Gothic" charset="-127"/>
                <a:ea typeface="Nanum Gothic" charset="-127"/>
                <a:cs typeface="Nanum Gothic" charset="-127"/>
              </a:rPr>
              <a:t>활용 가능</a:t>
            </a:r>
            <a:endParaRPr lang="en-US" altLang="ko-KR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lvl="1"/>
            <a:r>
              <a:rPr lang="ko-KR" altLang="en-US" dirty="0" smtClean="0">
                <a:latin typeface="Nanum Gothic" charset="-127"/>
                <a:ea typeface="Nanum Gothic" charset="-127"/>
                <a:cs typeface="Nanum Gothic" charset="-127"/>
              </a:rPr>
              <a:t>사용하기가 용이</a:t>
            </a:r>
            <a:endParaRPr lang="en-US" altLang="ko-KR" dirty="0">
              <a:latin typeface="Nanum Gothic" charset="-127"/>
              <a:ea typeface="Nanum Gothic" charset="-127"/>
              <a:cs typeface="Nanum Gothic" charset="-127"/>
            </a:endParaRPr>
          </a:p>
          <a:p>
            <a:r>
              <a:rPr lang="ko-KR" altLang="en-US" dirty="0" smtClean="0">
                <a:latin typeface="Nanum Gothic" charset="-127"/>
                <a:ea typeface="Nanum Gothic" charset="-127"/>
                <a:cs typeface="Nanum Gothic" charset="-127"/>
              </a:rPr>
              <a:t>단점 </a:t>
            </a:r>
          </a:p>
          <a:p>
            <a:pPr lvl="1"/>
            <a:r>
              <a:rPr lang="ko-KR" altLang="en-US" dirty="0" smtClean="0">
                <a:latin typeface="Nanum Gothic" charset="-127"/>
                <a:ea typeface="Nanum Gothic" charset="-127"/>
                <a:cs typeface="Nanum Gothic" charset="-127"/>
              </a:rPr>
              <a:t>표준이 없어 관리의 어려움이 있음</a:t>
            </a:r>
            <a:endParaRPr lang="en-US" altLang="ko-KR" dirty="0">
              <a:latin typeface="Nanum Gothic" charset="-127"/>
              <a:ea typeface="Nanum Gothic" charset="-127"/>
              <a:cs typeface="Nanum Gothic" charset="-127"/>
            </a:endParaRPr>
          </a:p>
          <a:p>
            <a:endParaRPr lang="en-US" altLang="ko-KR" sz="1600" dirty="0" smtClean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234676" y="2133599"/>
            <a:ext cx="5761012" cy="46087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891" indent="-342891" algn="l" defTabSz="457189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457189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457189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457189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457189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457189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 smtClean="0">
                <a:latin typeface="Nanum Gothic" charset="-127"/>
                <a:ea typeface="Nanum Gothic" charset="-127"/>
                <a:cs typeface="Nanum Gothic" charset="-127"/>
              </a:rPr>
              <a:t>REST</a:t>
            </a:r>
            <a:r>
              <a:rPr lang="ko-KR" altLang="en-US" sz="1600" dirty="0" smtClean="0">
                <a:latin typeface="Nanum Gothic" charset="-127"/>
                <a:ea typeface="Nanum Gothic" charset="-127"/>
                <a:cs typeface="Nanum Gothic" charset="-127"/>
              </a:rPr>
              <a:t>에 대한 잘못된 인식</a:t>
            </a:r>
            <a:endParaRPr lang="en-US" altLang="ko-KR" sz="16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lvl="1"/>
            <a:r>
              <a:rPr lang="en-US" altLang="ko-KR" sz="1400" b="1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REST = HTTP + XML </a:t>
            </a:r>
            <a:r>
              <a:rPr lang="ko-KR" altLang="en-US" sz="1400" b="1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프로토콜</a:t>
            </a:r>
            <a:r>
              <a:rPr lang="en-US" altLang="ko-KR" sz="1400" b="1" dirty="0" smtClean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?</a:t>
            </a:r>
            <a:r>
              <a:rPr lang="ko-KR" altLang="en-US" sz="1400" b="1" dirty="0" smtClean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400" b="1" dirty="0" smtClean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  <a:sym typeface="Wingdings"/>
              </a:rPr>
              <a:t> 결코 아님</a:t>
            </a:r>
            <a:r>
              <a:rPr lang="en-US" altLang="ko-KR" sz="1400" b="1" dirty="0" smtClean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  <a:sym typeface="Wingdings"/>
              </a:rPr>
              <a:t>!</a:t>
            </a:r>
            <a:endParaRPr lang="en-US" altLang="ko-KR" sz="1400" b="1" dirty="0">
              <a:solidFill>
                <a:srgbClr val="FF0000"/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lvl="2"/>
            <a:r>
              <a:rPr lang="en-US" altLang="ko-KR" sz="1200" dirty="0">
                <a:latin typeface="Nanum Gothic" charset="-127"/>
                <a:ea typeface="Nanum Gothic" charset="-127"/>
                <a:cs typeface="Nanum Gothic" charset="-127"/>
              </a:rPr>
              <a:t>REST</a:t>
            </a:r>
            <a:r>
              <a:rPr lang="ko-KR" altLang="en-US" sz="1200" dirty="0">
                <a:latin typeface="Nanum Gothic" charset="-127"/>
                <a:ea typeface="Nanum Gothic" charset="-127"/>
                <a:cs typeface="Nanum Gothic" charset="-127"/>
              </a:rPr>
              <a:t>는 웹의 특성을 잘 활용하여 자원을 리소스로 표현하는 </a:t>
            </a:r>
            <a:r>
              <a:rPr lang="ko-KR" altLang="en-US" sz="1200" dirty="0" smtClean="0">
                <a:latin typeface="Nanum Gothic" charset="-127"/>
                <a:ea typeface="Nanum Gothic" charset="-127"/>
                <a:cs typeface="Nanum Gothic" charset="-127"/>
              </a:rPr>
              <a:t>아키텍쳐</a:t>
            </a:r>
            <a:r>
              <a:rPr lang="en-US" altLang="ko-KR" sz="1200" dirty="0" smtClean="0"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200" dirty="0" smtClean="0">
                <a:latin typeface="Nanum Gothic" charset="-127"/>
                <a:ea typeface="Nanum Gothic" charset="-127"/>
                <a:cs typeface="Nanum Gothic" charset="-127"/>
                <a:sym typeface="Wingdings"/>
              </a:rPr>
              <a:t> </a:t>
            </a:r>
            <a:r>
              <a:rPr lang="ko-KR" altLang="en-US" sz="1200" dirty="0" smtClean="0">
                <a:latin typeface="Nanum Gothic" charset="-127"/>
                <a:ea typeface="Nanum Gothic" charset="-127"/>
                <a:cs typeface="Nanum Gothic" charset="-127"/>
                <a:sym typeface="Wingdings"/>
              </a:rPr>
              <a:t>프로토콜이 아님</a:t>
            </a:r>
            <a:endParaRPr lang="en-US" altLang="ko-KR" sz="1200" dirty="0" smtClean="0">
              <a:latin typeface="Nanum Gothic" charset="-127"/>
              <a:ea typeface="Nanum Gothic" charset="-127"/>
              <a:cs typeface="Nanum Gothic" charset="-127"/>
              <a:sym typeface="Wingdings"/>
            </a:endParaRPr>
          </a:p>
          <a:p>
            <a:pPr lvl="2"/>
            <a:r>
              <a:rPr lang="en-US" altLang="ko-KR" sz="1200" dirty="0">
                <a:latin typeface="Nanum Gothic" charset="-127"/>
                <a:ea typeface="Nanum Gothic" charset="-127"/>
                <a:cs typeface="Nanum Gothic" charset="-127"/>
              </a:rPr>
              <a:t>JSON</a:t>
            </a:r>
            <a:r>
              <a:rPr lang="ko-KR" altLang="en-US" sz="1200" dirty="0">
                <a:latin typeface="Nanum Gothic" charset="-127"/>
                <a:ea typeface="Nanum Gothic" charset="-127"/>
                <a:cs typeface="Nanum Gothic" charset="-127"/>
              </a:rPr>
              <a:t>이나 </a:t>
            </a:r>
            <a:r>
              <a:rPr lang="en-US" altLang="ko-KR" sz="1200" dirty="0">
                <a:latin typeface="Nanum Gothic" charset="-127"/>
                <a:ea typeface="Nanum Gothic" charset="-127"/>
                <a:cs typeface="Nanum Gothic" charset="-127"/>
              </a:rPr>
              <a:t>YAML</a:t>
            </a:r>
            <a:r>
              <a:rPr lang="ko-KR" altLang="en-US" sz="1200" dirty="0">
                <a:latin typeface="Nanum Gothic" charset="-127"/>
                <a:ea typeface="Nanum Gothic" charset="-127"/>
                <a:cs typeface="Nanum Gothic" charset="-127"/>
              </a:rPr>
              <a:t>과 같은 다른 표현 언어를 사용해도 </a:t>
            </a:r>
            <a:r>
              <a:rPr lang="ko-KR" altLang="en-US" sz="1200" dirty="0" smtClean="0">
                <a:latin typeface="Nanum Gothic" charset="-127"/>
                <a:ea typeface="Nanum Gothic" charset="-127"/>
                <a:cs typeface="Nanum Gothic" charset="-127"/>
              </a:rPr>
              <a:t>무방</a:t>
            </a:r>
            <a:endParaRPr lang="en-US" altLang="ko-KR" sz="12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lvl="2"/>
            <a:r>
              <a:rPr lang="ko-KR" altLang="en-US" sz="1200" dirty="0">
                <a:latin typeface="Nanum Gothic" charset="-127"/>
                <a:ea typeface="Nanum Gothic" charset="-127"/>
                <a:cs typeface="Nanum Gothic" charset="-127"/>
              </a:rPr>
              <a:t>리소스에 대한 표현과 웹의 특성을 얼마나 잘 활용했는가가 </a:t>
            </a:r>
            <a:r>
              <a:rPr lang="en-US" altLang="ko-KR" sz="1200" dirty="0">
                <a:latin typeface="Nanum Gothic" charset="-127"/>
                <a:ea typeface="Nanum Gothic" charset="-127"/>
                <a:cs typeface="Nanum Gothic" charset="-127"/>
              </a:rPr>
              <a:t>REST </a:t>
            </a:r>
            <a:r>
              <a:rPr lang="ko-KR" altLang="en-US" sz="1200" dirty="0">
                <a:latin typeface="Nanum Gothic" charset="-127"/>
                <a:ea typeface="Nanum Gothic" charset="-127"/>
                <a:cs typeface="Nanum Gothic" charset="-127"/>
              </a:rPr>
              <a:t>아키텍쳐를 제대로 이해하는가에 대한 판단 </a:t>
            </a:r>
            <a:r>
              <a:rPr lang="ko-KR" altLang="en-US" sz="1200" dirty="0" smtClean="0">
                <a:latin typeface="Nanum Gothic" charset="-127"/>
                <a:ea typeface="Nanum Gothic" charset="-127"/>
                <a:cs typeface="Nanum Gothic" charset="-127"/>
              </a:rPr>
              <a:t>기준</a:t>
            </a:r>
            <a:endParaRPr lang="en-US" altLang="ko-KR" sz="1200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lvl="1"/>
            <a:r>
              <a:rPr lang="en-US" altLang="ko-KR" sz="1400" b="1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REST</a:t>
            </a:r>
            <a:r>
              <a:rPr lang="ko-KR" altLang="en-US" sz="1400" b="1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는 </a:t>
            </a:r>
            <a:r>
              <a:rPr lang="en-US" altLang="ko-KR" sz="1400" b="1" dirty="0" err="1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WebService</a:t>
            </a:r>
            <a:r>
              <a:rPr lang="ko-KR" altLang="en-US" sz="1400" b="1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보다 쉽다</a:t>
            </a:r>
            <a:r>
              <a:rPr lang="en-US" altLang="ko-KR" sz="1400" b="1" dirty="0" smtClean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?</a:t>
            </a:r>
          </a:p>
          <a:p>
            <a:pPr lvl="2"/>
            <a:r>
              <a:rPr lang="ko-KR" altLang="en-US" dirty="0" smtClean="0">
                <a:latin typeface="Nanum Gothic" charset="-127"/>
                <a:ea typeface="Nanum Gothic" charset="-127"/>
                <a:cs typeface="Nanum Gothic" charset="-127"/>
              </a:rPr>
              <a:t>서비스나 프로젝트에 따라 다를 수 있음</a:t>
            </a:r>
            <a:endParaRPr lang="en-US" altLang="ko-KR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lvl="1"/>
            <a:endParaRPr lang="en-US" altLang="ko-KR" dirty="0" smtClean="0"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100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4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REST API</a:t>
            </a:r>
            <a:endParaRPr 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10" y="1905000"/>
            <a:ext cx="5552982" cy="281686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6908" y="3985378"/>
            <a:ext cx="6245092" cy="287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3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2</a:t>
            </a:r>
            <a:r>
              <a:rPr lang="ko-KR" altLang="en-US" dirty="0" smtClean="0"/>
              <a:t> 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en-US" altLang="ko-KR" dirty="0" smtClean="0"/>
              <a:t>Web API Component </a:t>
            </a:r>
            <a:r>
              <a:rPr lang="ko-KR" altLang="en-US" dirty="0" smtClean="0"/>
              <a:t>설계</a:t>
            </a:r>
            <a:r>
              <a:rPr lang="en-US" altLang="ko-KR" dirty="0" smtClean="0"/>
              <a:t>(1/3)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608723"/>
          </a:xfrm>
        </p:spPr>
        <p:txBody>
          <a:bodyPr>
            <a:normAutofit/>
          </a:bodyPr>
          <a:lstStyle/>
          <a:p>
            <a:r>
              <a:rPr lang="en-US" altLang="ko-KR" dirty="0" smtClean="0">
                <a:latin typeface="Nanum Gothic" charset="-127"/>
                <a:ea typeface="Nanum Gothic" charset="-127"/>
                <a:cs typeface="Nanum Gothic" charset="-127"/>
              </a:rPr>
              <a:t>Visual Paradigm v12.2</a:t>
            </a:r>
          </a:p>
          <a:p>
            <a:pPr lvl="1"/>
            <a:r>
              <a:rPr lang="en-US" altLang="ko-KR" dirty="0">
                <a:latin typeface="Nanum Gothic" charset="-127"/>
                <a:ea typeface="Nanum Gothic" charset="-127"/>
                <a:cs typeface="Nanum Gothic" charset="-127"/>
                <a:hlinkClick r:id="rId2"/>
              </a:rPr>
              <a:t>http://www.visual-paradigm.com</a:t>
            </a:r>
            <a:r>
              <a:rPr lang="en-US" altLang="ko-KR" dirty="0" smtClean="0">
                <a:latin typeface="Nanum Gothic" charset="-127"/>
                <a:ea typeface="Nanum Gothic" charset="-127"/>
                <a:cs typeface="Nanum Gothic" charset="-127"/>
                <a:hlinkClick r:id="rId2"/>
              </a:rPr>
              <a:t>/</a:t>
            </a:r>
            <a:endParaRPr lang="en-US" altLang="ko-KR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lvl="1"/>
            <a:r>
              <a:rPr lang="en-US" altLang="ko-KR" dirty="0" smtClean="0">
                <a:latin typeface="Nanum Gothic" charset="-127"/>
                <a:ea typeface="Nanum Gothic" charset="-127"/>
                <a:cs typeface="Nanum Gothic" charset="-127"/>
              </a:rPr>
              <a:t>UML</a:t>
            </a:r>
            <a:r>
              <a:rPr lang="ko-KR" altLang="en-US" dirty="0" smtClean="0">
                <a:latin typeface="Nanum Gothic" charset="-127"/>
                <a:ea typeface="Nanum Gothic" charset="-127"/>
                <a:cs typeface="Nanum Gothic" charset="-127"/>
              </a:rPr>
              <a:t> 기반 </a:t>
            </a:r>
            <a:r>
              <a:rPr lang="en-US" altLang="ko-KR" dirty="0" smtClean="0">
                <a:latin typeface="Nanum Gothic" charset="-127"/>
                <a:ea typeface="Nanum Gothic" charset="-127"/>
                <a:cs typeface="Nanum Gothic" charset="-127"/>
              </a:rPr>
              <a:t>Design Tool</a:t>
            </a:r>
          </a:p>
          <a:p>
            <a:pPr lvl="2"/>
            <a:r>
              <a:rPr lang="en-US" altLang="ko-KR" dirty="0">
                <a:latin typeface="Nanum Gothic" charset="-127"/>
                <a:ea typeface="Nanum Gothic" charset="-127"/>
                <a:cs typeface="Nanum Gothic" charset="-127"/>
                <a:hlinkClick r:id="rId3"/>
              </a:rPr>
              <a:t>http://www.visual-paradigm.com/features</a:t>
            </a:r>
            <a:r>
              <a:rPr lang="en-US" altLang="ko-KR" dirty="0" smtClean="0">
                <a:latin typeface="Nanum Gothic" charset="-127"/>
                <a:ea typeface="Nanum Gothic" charset="-127"/>
                <a:cs typeface="Nanum Gothic" charset="-127"/>
                <a:hlinkClick r:id="rId3"/>
              </a:rPr>
              <a:t>/</a:t>
            </a:r>
            <a:r>
              <a:rPr lang="en-US" altLang="ko-KR" dirty="0" smtClean="0">
                <a:latin typeface="Nanum Gothic" charset="-127"/>
                <a:ea typeface="Nanum Gothic" charset="-127"/>
                <a:cs typeface="Nanum Gothic" charset="-127"/>
              </a:rPr>
              <a:t> </a:t>
            </a:r>
          </a:p>
          <a:p>
            <a:pPr lvl="1"/>
            <a:r>
              <a:rPr lang="en-US" altLang="ko-KR" dirty="0" smtClean="0">
                <a:latin typeface="Nanum Gothic" charset="-127"/>
                <a:ea typeface="Nanum Gothic" charset="-127"/>
                <a:cs typeface="Nanum Gothic" charset="-127"/>
              </a:rPr>
              <a:t>Download : </a:t>
            </a:r>
            <a:r>
              <a:rPr lang="en-US" altLang="ko-KR" dirty="0"/>
              <a:t>Visual Paradigm Community </a:t>
            </a:r>
            <a:r>
              <a:rPr lang="en-US" altLang="ko-KR" dirty="0" smtClean="0"/>
              <a:t>Edition v12.2</a:t>
            </a:r>
            <a:endParaRPr lang="en-US" altLang="ko-KR" dirty="0" smtClean="0">
              <a:latin typeface="Nanum Gothic" charset="-127"/>
              <a:ea typeface="Nanum Gothic" charset="-127"/>
              <a:cs typeface="Nanum Gothic" charset="-127"/>
            </a:endParaRPr>
          </a:p>
          <a:p>
            <a:pPr lvl="2"/>
            <a:r>
              <a:rPr lang="en-US" altLang="ko-KR" dirty="0">
                <a:latin typeface="Nanum Gothic" charset="-127"/>
                <a:ea typeface="Nanum Gothic" charset="-127"/>
                <a:cs typeface="Nanum Gothic" charset="-127"/>
                <a:hlinkClick r:id="rId4"/>
              </a:rPr>
              <a:t>http://</a:t>
            </a:r>
            <a:r>
              <a:rPr lang="en-US" altLang="ko-KR" dirty="0" smtClean="0">
                <a:latin typeface="Nanum Gothic" charset="-127"/>
                <a:ea typeface="Nanum Gothic" charset="-127"/>
                <a:cs typeface="Nanum Gothic" charset="-127"/>
                <a:hlinkClick r:id="rId4"/>
              </a:rPr>
              <a:t>www.visual-paradigm.com/download/community.jsp</a:t>
            </a:r>
            <a:r>
              <a:rPr lang="en-US" altLang="ko-KR" dirty="0" smtClean="0">
                <a:latin typeface="Nanum Gothic" charset="-127"/>
                <a:ea typeface="Nanum Gothic" charset="-127"/>
                <a:cs typeface="Nanum Gothic" charset="-127"/>
              </a:rPr>
              <a:t> </a:t>
            </a:r>
            <a:endParaRPr lang="ko-KR" altLang="en-US" dirty="0" smtClean="0"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374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제 </a:t>
            </a:r>
            <a:r>
              <a:rPr lang="en-US" altLang="ko-KR" dirty="0" smtClean="0"/>
              <a:t>4</a:t>
            </a:r>
            <a:r>
              <a:rPr lang="ko-KR" altLang="en-US" dirty="0" smtClean="0"/>
              <a:t> </a:t>
            </a:r>
            <a:r>
              <a:rPr lang="ko-KR" altLang="en-US" dirty="0" smtClean="0"/>
              <a:t>강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 smtClean="0"/>
              <a:t>재 설계된 </a:t>
            </a:r>
            <a:r>
              <a:rPr lang="en-US" altLang="ko-KR" dirty="0" smtClean="0"/>
              <a:t>Open API </a:t>
            </a:r>
            <a:r>
              <a:rPr lang="en-US" altLang="ko-KR" dirty="0" smtClean="0"/>
              <a:t>Component</a:t>
            </a:r>
            <a:endParaRPr 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90" y="2482783"/>
            <a:ext cx="11915967" cy="4375217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127590" y="4774019"/>
            <a:ext cx="1903229" cy="71238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1010092" y="5826642"/>
            <a:ext cx="2615610" cy="78680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86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475</TotalTime>
  <Words>407</Words>
  <Application>Microsoft Macintosh PowerPoint</Application>
  <PresentationFormat>와이드스크린</PresentationFormat>
  <Paragraphs>115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맑은 고딕</vt:lpstr>
      <vt:lpstr>Century Gothic</vt:lpstr>
      <vt:lpstr>HY중고딕</vt:lpstr>
      <vt:lpstr>Nanum Gothic</vt:lpstr>
      <vt:lpstr>Wingdings</vt:lpstr>
      <vt:lpstr>Wingdings 3</vt:lpstr>
      <vt:lpstr>Arial</vt:lpstr>
      <vt:lpstr>Wisp</vt:lpstr>
      <vt:lpstr>C++로 만들어보는 Web API - #4</vt:lpstr>
      <vt:lpstr>순서</vt:lpstr>
      <vt:lpstr>C++로 만들어보는 Web API 소개(1/2)</vt:lpstr>
      <vt:lpstr>C++로 만들어보는 Web API 소개 - 일정</vt:lpstr>
      <vt:lpstr>제 4 강 REST Architecture</vt:lpstr>
      <vt:lpstr>제 4 강 REST API</vt:lpstr>
      <vt:lpstr>제 4 강 REST API</vt:lpstr>
      <vt:lpstr>제 2 강 Web API Component 설계(1/3)</vt:lpstr>
      <vt:lpstr>제 4 강 재 설계된 Open API Component</vt:lpstr>
      <vt:lpstr>제 4 강 재 설계 된 ccWebServerAPI Class Diagram</vt:lpstr>
      <vt:lpstr>제 4 강 ccRESTfulChattingAPI</vt:lpstr>
      <vt:lpstr>제 4 강 실습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C++로 만들어보는 Web API - #1</dc:title>
  <dc:creator>김만수</dc:creator>
  <cp:lastModifiedBy>김만수</cp:lastModifiedBy>
  <cp:revision>136</cp:revision>
  <dcterms:created xsi:type="dcterms:W3CDTF">2015-10-10T23:38:05Z</dcterms:created>
  <dcterms:modified xsi:type="dcterms:W3CDTF">2015-11-29T03:23:07Z</dcterms:modified>
</cp:coreProperties>
</file>

<file path=docProps/thumbnail.jpeg>
</file>